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  <p:sldMasterId id="2147483708" r:id="rId2"/>
    <p:sldMasterId id="2147483709" r:id="rId3"/>
  </p:sldMasterIdLst>
  <p:notesMasterIdLst>
    <p:notesMasterId r:id="rId3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5143500" type="screen16x9"/>
  <p:notesSz cx="6858000" cy="9144000"/>
  <p:embeddedFontLst>
    <p:embeddedFont>
      <p:font typeface="Oswald Medium" charset="0"/>
      <p:regular r:id="rId37"/>
      <p:bold r:id="rId38"/>
    </p:embeddedFont>
    <p:embeddedFont>
      <p:font typeface="Open Sans" charset="0"/>
      <p:regular r:id="rId39"/>
      <p:bold r:id="rId40"/>
      <p:italic r:id="rId41"/>
      <p:boldItalic r:id="rId42"/>
    </p:embeddedFont>
    <p:embeddedFont>
      <p:font typeface="Oswald" charset="0"/>
      <p:regular r:id="rId43"/>
      <p:bold r:id="rId44"/>
    </p:embeddedFont>
    <p:embeddedFont>
      <p:font typeface="Helvetica Neue Light" charset="0"/>
      <p:regular r:id="rId45"/>
      <p:bold r:id="rId46"/>
      <p:italic r:id="rId47"/>
      <p:boldItalic r:id="rId48"/>
    </p:embeddedFont>
    <p:embeddedFont>
      <p:font typeface="Raleway Black" charset="0"/>
      <p:bold r:id="rId49"/>
      <p:boldItalic r:id="rId50"/>
    </p:embeddedFont>
    <p:embeddedFont>
      <p:font typeface="Roboto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C30B4C37-6E1A-4486-B00D-9638ABD0101B}">
  <a:tblStyle styleId="{C30B4C37-6E1A-4486-B00D-9638ABD010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70b4b521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70b4b521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9d2faf130f_7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9d2faf130f_7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9d2faf130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9d2faf130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9d2faf130f_7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9d2faf130f_7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9d2faf130f_7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9d2faf130f_7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9d2faf130f_7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9d2faf130f_7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that this takes two matrices and makes a bigger matrix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9d2faf130f_7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9d2faf130f_7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970b4b5214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970b4b5214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970b4b5214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970b4b5214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970b4b5214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970b4b5214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970b4b5214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970b4b5214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Orthogonality in any two vectors is such that dot product is 0. So a.b = 0. For functions we do ∫φ.ψ = 0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970b4b5214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970b4b5214_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970b4b5214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970b4b5214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970b4b521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970b4b521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970b4b5214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970b4b5214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970b4b5214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970b4b5214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970b4b5214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970b4b5214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970b4b5214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970b4b5214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Orthogonality in any two vectors is such that dot product is 0. So a.b = 0. For functions we do ∫φ.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970b4b5214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970b4b5214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970b4b5214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970b4b5214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Orthogonality in any two vectors is such that dot product is 0. So a.b = 0. For functions we do ∫φ.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970b4b5214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970b4b5214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Orthogonality in any two vectors is such that dot product is 0. So a.b = 0. For functions we do ∫φ.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970b4b5214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970b4b5214_2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Orthogonality in any two vectors is such that dot product is 0. So a.b = 0. For functions we do ∫φ.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70b4b5214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970b4b5214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Here’s one of the chemistry experiments that made the cover of Nature magazine. IBM scientists used a quantum computer to simulate the molecule Lithium Hydride. Then, one year after the initial findings, they were able to find a 10x improvement in fidelity using the exact same hardware, just by finding a new error mitigation techniques and applying them in the code they used.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Advancing the field of quantum computing is both a hardware and software problem.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970b4b5214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970b4b5214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Orthogonality in any two vectors is such that dot product is 0. So a.b = 0. For functions we do ∫φ.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70b4b5214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70b4b5214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970b4b5214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970b4b5214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d2faf130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9d2faf130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9d2faf130f_7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9d2faf130f_7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9d2faf130f_7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9d2faf130f_7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9d2faf130f_7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9d2faf130f_7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d2faf130f_7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9d2faf130f_7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9d2faf130f_7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9d2faf130f_7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 hasCustomPrompt="1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4000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ctrTitle" idx="2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3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2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2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11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17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/>
          <p:nvPr/>
        </p:nvSpPr>
        <p:spPr>
          <a:xfrm>
            <a:off x="1669130" y="3363725"/>
            <a:ext cx="31281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7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>
            <a:spLocks noGrp="1"/>
          </p:cNvSpPr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1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ctrTitle" idx="2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3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ctrTitle" idx="4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ubTitle" idx="5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ctrTitle" idx="6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7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title" idx="8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1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>
            <a:spLocks noGrp="1"/>
          </p:cNvSpPr>
          <p:nvPr>
            <p:ph type="title" hasCustomPrompt="1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2" name="Google Shape;142;p29"/>
          <p:cNvSpPr txBox="1">
            <a:spLocks noGrp="1"/>
          </p:cNvSpPr>
          <p:nvPr>
            <p:ph type="subTitle" idx="1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title" idx="2" hasCustomPrompt="1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4" name="Google Shape;144;p29"/>
          <p:cNvSpPr txBox="1">
            <a:spLocks noGrp="1"/>
          </p:cNvSpPr>
          <p:nvPr>
            <p:ph type="subTitle" idx="3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title" idx="4" hasCustomPrompt="1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5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55" name="Google Shape;15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7669901" y="-1242014"/>
            <a:ext cx="2775771" cy="30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1626701" y="-2274965"/>
            <a:ext cx="4294100" cy="388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3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3"/>
          <p:cNvSpPr txBox="1">
            <a:spLocks noGrp="1"/>
          </p:cNvSpPr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subTitle" idx="1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2860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title" idx="2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 txBox="1">
            <a:spLocks noGrp="1"/>
          </p:cNvSpPr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ubTitle" idx="1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ctrTitle" idx="2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3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ctrTitle" idx="4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subTitle" idx="5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ctrTitle" idx="6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subTitle" idx="7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ctrTitle" idx="8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9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ctrTitle" idx="13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14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CUSTOM_1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subTitle" idx="1"/>
          </p:nvPr>
        </p:nvSpPr>
        <p:spPr>
          <a:xfrm>
            <a:off x="738975" y="2357825"/>
            <a:ext cx="3595500" cy="20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ubTitle" idx="2"/>
          </p:nvPr>
        </p:nvSpPr>
        <p:spPr>
          <a:xfrm>
            <a:off x="4624450" y="2357825"/>
            <a:ext cx="3595500" cy="20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2366845" y="-549866"/>
            <a:ext cx="9807133" cy="117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6799170" y="-2312740"/>
            <a:ext cx="47259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7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9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title" idx="2" hasCustomPrompt="1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4000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40"/>
          <p:cNvSpPr txBox="1">
            <a:spLocks noGrp="1"/>
          </p:cNvSpPr>
          <p:nvPr>
            <p:ph type="subTitle" idx="1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1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4" name="Google Shape;204;p41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>
            <a:spLocks noGrp="1"/>
          </p:cNvSpPr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subTitle" idx="1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ctrTitle" idx="2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subTitle" idx="3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2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3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4"/>
          <p:cNvSpPr txBox="1">
            <a:spLocks noGrp="1"/>
          </p:cNvSpPr>
          <p:nvPr>
            <p:ph type="subTitle" idx="1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6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7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7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7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8"/>
          <p:cNvSpPr txBox="1">
            <a:spLocks noGrp="1"/>
          </p:cNvSpPr>
          <p:nvPr>
            <p:ph type="title" hasCustomPrompt="1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11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35" name="Google Shape;235;p48"/>
          <p:cNvSpPr txBox="1">
            <a:spLocks noGrp="1"/>
          </p:cNvSpPr>
          <p:nvPr>
            <p:ph type="subTitle" idx="1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0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0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50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50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50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50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50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50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6" name="Google Shape;246;p50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50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8" name="Google Shape;248;p50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50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50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50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17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1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1"/>
          <p:cNvSpPr txBox="1">
            <a:spLocks noGrp="1"/>
          </p:cNvSpPr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5" name="Google Shape;255;p51"/>
          <p:cNvSpPr txBox="1">
            <a:spLocks noGrp="1"/>
          </p:cNvSpPr>
          <p:nvPr>
            <p:ph type="subTitle" idx="1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51"/>
          <p:cNvSpPr txBox="1"/>
          <p:nvPr/>
        </p:nvSpPr>
        <p:spPr>
          <a:xfrm>
            <a:off x="1669130" y="3363725"/>
            <a:ext cx="31281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2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0" name="Google Shape;260;p52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52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2" name="Google Shape;262;p52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52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4" name="Google Shape;264;p52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52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3"/>
          <p:cNvSpPr txBox="1">
            <a:spLocks noGrp="1"/>
          </p:cNvSpPr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0" name="Google Shape;270;p53"/>
          <p:cNvSpPr txBox="1">
            <a:spLocks noGrp="1"/>
          </p:cNvSpPr>
          <p:nvPr>
            <p:ph type="subTitle" idx="1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53"/>
          <p:cNvSpPr txBox="1">
            <a:spLocks noGrp="1"/>
          </p:cNvSpPr>
          <p:nvPr>
            <p:ph type="ctrTitle" idx="2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2" name="Google Shape;272;p53"/>
          <p:cNvSpPr txBox="1">
            <a:spLocks noGrp="1"/>
          </p:cNvSpPr>
          <p:nvPr>
            <p:ph type="subTitle" idx="3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53"/>
          <p:cNvSpPr txBox="1">
            <a:spLocks noGrp="1"/>
          </p:cNvSpPr>
          <p:nvPr>
            <p:ph type="ctrTitle" idx="4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4" name="Google Shape;274;p53"/>
          <p:cNvSpPr txBox="1">
            <a:spLocks noGrp="1"/>
          </p:cNvSpPr>
          <p:nvPr>
            <p:ph type="subTitle" idx="5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53"/>
          <p:cNvSpPr txBox="1">
            <a:spLocks noGrp="1"/>
          </p:cNvSpPr>
          <p:nvPr>
            <p:ph type="ctrTitle" idx="6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6" name="Google Shape;276;p53"/>
          <p:cNvSpPr txBox="1">
            <a:spLocks noGrp="1"/>
          </p:cNvSpPr>
          <p:nvPr>
            <p:ph type="subTitle" idx="7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53"/>
          <p:cNvSpPr txBox="1">
            <a:spLocks noGrp="1"/>
          </p:cNvSpPr>
          <p:nvPr>
            <p:ph type="title" idx="8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1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4"/>
          <p:cNvSpPr txBox="1">
            <a:spLocks noGrp="1"/>
          </p:cNvSpPr>
          <p:nvPr>
            <p:ph type="title" hasCustomPrompt="1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1" name="Google Shape;281;p54"/>
          <p:cNvSpPr txBox="1">
            <a:spLocks noGrp="1"/>
          </p:cNvSpPr>
          <p:nvPr>
            <p:ph type="subTitle" idx="1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54"/>
          <p:cNvSpPr txBox="1">
            <a:spLocks noGrp="1"/>
          </p:cNvSpPr>
          <p:nvPr>
            <p:ph type="title" idx="2" hasCustomPrompt="1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3" name="Google Shape;283;p54"/>
          <p:cNvSpPr txBox="1">
            <a:spLocks noGrp="1"/>
          </p:cNvSpPr>
          <p:nvPr>
            <p:ph type="subTitle" idx="3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54"/>
          <p:cNvSpPr txBox="1">
            <a:spLocks noGrp="1"/>
          </p:cNvSpPr>
          <p:nvPr>
            <p:ph type="title" idx="4" hasCustomPrompt="1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5" name="Google Shape;285;p54"/>
          <p:cNvSpPr txBox="1">
            <a:spLocks noGrp="1"/>
          </p:cNvSpPr>
          <p:nvPr>
            <p:ph type="subTitle" idx="5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5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5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6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6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294" name="Google Shape;29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7669901" y="-1242014"/>
            <a:ext cx="2775771" cy="30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7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1626701" y="-2274965"/>
            <a:ext cx="4294100" cy="388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>
            <a:spLocks noGrp="1"/>
          </p:cNvSpPr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58"/>
          <p:cNvSpPr txBox="1">
            <a:spLocks noGrp="1"/>
          </p:cNvSpPr>
          <p:nvPr>
            <p:ph type="subTitle" idx="1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2860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8"/>
          <p:cNvSpPr txBox="1">
            <a:spLocks noGrp="1"/>
          </p:cNvSpPr>
          <p:nvPr>
            <p:ph type="title" idx="2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>
            <a:spLocks noGrp="1"/>
          </p:cNvSpPr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" name="Google Shape;305;p59"/>
          <p:cNvSpPr txBox="1">
            <a:spLocks noGrp="1"/>
          </p:cNvSpPr>
          <p:nvPr>
            <p:ph type="subTitle" idx="1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59"/>
          <p:cNvSpPr txBox="1">
            <a:spLocks noGrp="1"/>
          </p:cNvSpPr>
          <p:nvPr>
            <p:ph type="ctrTitle" idx="2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7" name="Google Shape;307;p59"/>
          <p:cNvSpPr txBox="1">
            <a:spLocks noGrp="1"/>
          </p:cNvSpPr>
          <p:nvPr>
            <p:ph type="subTitle" idx="3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59"/>
          <p:cNvSpPr txBox="1">
            <a:spLocks noGrp="1"/>
          </p:cNvSpPr>
          <p:nvPr>
            <p:ph type="ctrTitle" idx="4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9" name="Google Shape;309;p59"/>
          <p:cNvSpPr txBox="1">
            <a:spLocks noGrp="1"/>
          </p:cNvSpPr>
          <p:nvPr>
            <p:ph type="subTitle" idx="5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59"/>
          <p:cNvSpPr txBox="1">
            <a:spLocks noGrp="1"/>
          </p:cNvSpPr>
          <p:nvPr>
            <p:ph type="ctrTitle" idx="6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1" name="Google Shape;311;p59"/>
          <p:cNvSpPr txBox="1">
            <a:spLocks noGrp="1"/>
          </p:cNvSpPr>
          <p:nvPr>
            <p:ph type="subTitle" idx="7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59"/>
          <p:cNvSpPr txBox="1">
            <a:spLocks noGrp="1"/>
          </p:cNvSpPr>
          <p:nvPr>
            <p:ph type="ctrTitle" idx="8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3" name="Google Shape;313;p59"/>
          <p:cNvSpPr txBox="1">
            <a:spLocks noGrp="1"/>
          </p:cNvSpPr>
          <p:nvPr>
            <p:ph type="subTitle" idx="9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59"/>
          <p:cNvSpPr txBox="1">
            <a:spLocks noGrp="1"/>
          </p:cNvSpPr>
          <p:nvPr>
            <p:ph type="ctrTitle" idx="13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5" name="Google Shape;315;p59"/>
          <p:cNvSpPr txBox="1">
            <a:spLocks noGrp="1"/>
          </p:cNvSpPr>
          <p:nvPr>
            <p:ph type="subTitle" idx="14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59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CUSTOM_13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>
            <a:spLocks noGrp="1"/>
          </p:cNvSpPr>
          <p:nvPr>
            <p:ph type="subTitle" idx="1"/>
          </p:nvPr>
        </p:nvSpPr>
        <p:spPr>
          <a:xfrm>
            <a:off x="738975" y="2357825"/>
            <a:ext cx="3595500" cy="20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60"/>
          <p:cNvSpPr txBox="1">
            <a:spLocks noGrp="1"/>
          </p:cNvSpPr>
          <p:nvPr>
            <p:ph type="subTitle" idx="2"/>
          </p:nvPr>
        </p:nvSpPr>
        <p:spPr>
          <a:xfrm>
            <a:off x="4624450" y="2357825"/>
            <a:ext cx="3595500" cy="20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60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321" name="Google Shape;321;p60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2366845" y="-549866"/>
            <a:ext cx="9807133" cy="117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6799170" y="-2312740"/>
            <a:ext cx="47259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1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2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3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A3D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>
            <a:spLocks noGrp="1"/>
          </p:cNvSpPr>
          <p:nvPr>
            <p:ph type="ctrTitle"/>
          </p:nvPr>
        </p:nvSpPr>
        <p:spPr>
          <a:xfrm>
            <a:off x="628500" y="1780047"/>
            <a:ext cx="4299000" cy="16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 to Quantum Computing</a:t>
            </a:r>
            <a:endParaRPr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333" name="Google Shape;3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500" y="625314"/>
            <a:ext cx="2465575" cy="22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687750" y="320263"/>
            <a:ext cx="342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qbits.bitsgoa</a:t>
            </a:r>
            <a:endParaRPr sz="1600"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5" name="Google Shape;335;p63"/>
          <p:cNvGrpSpPr/>
          <p:nvPr/>
        </p:nvGrpSpPr>
        <p:grpSpPr>
          <a:xfrm>
            <a:off x="472861" y="446334"/>
            <a:ext cx="214900" cy="178993"/>
            <a:chOff x="401200" y="390725"/>
            <a:chExt cx="746700" cy="698100"/>
          </a:xfrm>
        </p:grpSpPr>
        <p:sp>
          <p:nvSpPr>
            <p:cNvPr id="336" name="Google Shape;336;p63"/>
            <p:cNvSpPr/>
            <p:nvPr/>
          </p:nvSpPr>
          <p:spPr>
            <a:xfrm>
              <a:off x="401200" y="390725"/>
              <a:ext cx="746700" cy="698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3"/>
            <p:cNvSpPr/>
            <p:nvPr/>
          </p:nvSpPr>
          <p:spPr>
            <a:xfrm>
              <a:off x="972181" y="484351"/>
              <a:ext cx="107400" cy="102900"/>
            </a:xfrm>
            <a:prstGeom prst="ellipse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3"/>
            <p:cNvSpPr/>
            <p:nvPr/>
          </p:nvSpPr>
          <p:spPr>
            <a:xfrm>
              <a:off x="560650" y="524225"/>
              <a:ext cx="427800" cy="431100"/>
            </a:xfrm>
            <a:prstGeom prst="ellipse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426" y="2865450"/>
            <a:ext cx="2280975" cy="1811275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2"/>
          <p:cNvSpPr txBox="1">
            <a:spLocks noGrp="1"/>
          </p:cNvSpPr>
          <p:nvPr>
            <p:ph type="ctrTitle"/>
          </p:nvPr>
        </p:nvSpPr>
        <p:spPr>
          <a:xfrm>
            <a:off x="1487050" y="1606100"/>
            <a:ext cx="6144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CONJUGATE TRANSPOSE BUT QUANTUM (spooky ghost noises) 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04" name="Google Shape;404;p72"/>
          <p:cNvSpPr txBox="1">
            <a:spLocks noGrp="1"/>
          </p:cNvSpPr>
          <p:nvPr>
            <p:ph type="subTitle" idx="1"/>
          </p:nvPr>
        </p:nvSpPr>
        <p:spPr>
          <a:xfrm>
            <a:off x="1638425" y="1993300"/>
            <a:ext cx="5866800" cy="24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Dirac notation of a vector: </a:t>
            </a:r>
            <a:r>
              <a:rPr lang="en" sz="1700">
                <a:solidFill>
                  <a:srgbClr val="000000"/>
                </a:solidFill>
              </a:rPr>
              <a:t>|v⟩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Conjugate transpose of vector:</a:t>
            </a:r>
            <a:r>
              <a:rPr lang="en" sz="1700">
                <a:solidFill>
                  <a:srgbClr val="000000"/>
                </a:solidFill>
              </a:rPr>
              <a:t> ⟨v|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|v⟩ = 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⟨v| = |v⟩</a:t>
            </a:r>
            <a:r>
              <a:rPr lang="en" sz="1700" baseline="30000">
                <a:solidFill>
                  <a:srgbClr val="000000"/>
                </a:solidFill>
              </a:rPr>
              <a:t>† </a:t>
            </a:r>
            <a:r>
              <a:rPr lang="en" sz="1700">
                <a:solidFill>
                  <a:srgbClr val="000000"/>
                </a:solidFill>
              </a:rPr>
              <a:t> = 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⟨v|v⟩ = inner product = 38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05" name="Google Shape;405;p72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Matrix time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06" name="Google Shape;406;p72"/>
          <p:cNvGraphicFramePr/>
          <p:nvPr/>
        </p:nvGraphicFramePr>
        <p:xfrm>
          <a:off x="2387400" y="2621200"/>
          <a:ext cx="826550" cy="79242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826550"/>
              </a:tblGrid>
              <a:tr h="39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+ 3i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5i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07" name="Google Shape;407;p72"/>
          <p:cNvSpPr/>
          <p:nvPr/>
        </p:nvSpPr>
        <p:spPr>
          <a:xfrm>
            <a:off x="2387425" y="2621263"/>
            <a:ext cx="826500" cy="7923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08" name="Google Shape;408;p72"/>
          <p:cNvGraphicFramePr/>
          <p:nvPr/>
        </p:nvGraphicFramePr>
        <p:xfrm>
          <a:off x="3087875" y="3501913"/>
          <a:ext cx="1467150" cy="44193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738700"/>
                <a:gridCol w="7284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2 - 3i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-5i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09" name="Google Shape;409;p72"/>
          <p:cNvSpPr/>
          <p:nvPr/>
        </p:nvSpPr>
        <p:spPr>
          <a:xfrm>
            <a:off x="3053450" y="3501938"/>
            <a:ext cx="1536000" cy="4419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3"/>
          <p:cNvSpPr txBox="1">
            <a:spLocks noGrp="1"/>
          </p:cNvSpPr>
          <p:nvPr>
            <p:ph type="subTitle" idx="1"/>
          </p:nvPr>
        </p:nvSpPr>
        <p:spPr>
          <a:xfrm>
            <a:off x="1389750" y="1324925"/>
            <a:ext cx="6246600" cy="3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Say you have two vector spaces </a:t>
            </a:r>
            <a:r>
              <a:rPr lang="en" sz="1700" b="1" i="1">
                <a:solidFill>
                  <a:srgbClr val="000000"/>
                </a:solidFill>
              </a:rPr>
              <a:t>U </a:t>
            </a:r>
            <a:r>
              <a:rPr lang="en" sz="1700">
                <a:solidFill>
                  <a:srgbClr val="000000"/>
                </a:solidFill>
              </a:rPr>
              <a:t>and </a:t>
            </a:r>
            <a:r>
              <a:rPr lang="en" sz="1700" b="1" i="1">
                <a:solidFill>
                  <a:srgbClr val="000000"/>
                </a:solidFill>
              </a:rPr>
              <a:t>V</a:t>
            </a:r>
            <a:r>
              <a:rPr lang="en" sz="1700">
                <a:solidFill>
                  <a:srgbClr val="000000"/>
                </a:solidFill>
              </a:rPr>
              <a:t>. A linear transformation is a mapping that “maps” a vector from one vector space to another. 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Sort of like a “</a:t>
            </a:r>
            <a:r>
              <a:rPr lang="en" sz="1700" b="1">
                <a:solidFill>
                  <a:srgbClr val="000000"/>
                </a:solidFill>
              </a:rPr>
              <a:t>function</a:t>
            </a:r>
            <a:r>
              <a:rPr lang="en" sz="1700">
                <a:solidFill>
                  <a:srgbClr val="000000"/>
                </a:solidFill>
              </a:rPr>
              <a:t>”.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It has a set of properties though: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 i="1">
                <a:solidFill>
                  <a:srgbClr val="000000"/>
                </a:solidFill>
              </a:rPr>
              <a:t>L</a:t>
            </a:r>
            <a:r>
              <a:rPr lang="en" sz="1700">
                <a:solidFill>
                  <a:srgbClr val="000000"/>
                </a:solidFill>
              </a:rPr>
              <a:t>(</a:t>
            </a:r>
            <a:r>
              <a:rPr lang="en" sz="1700" b="1">
                <a:solidFill>
                  <a:srgbClr val="000000"/>
                </a:solidFill>
              </a:rPr>
              <a:t>u</a:t>
            </a:r>
            <a:r>
              <a:rPr lang="en" sz="1700">
                <a:solidFill>
                  <a:srgbClr val="000000"/>
                </a:solidFill>
              </a:rPr>
              <a:t>) = </a:t>
            </a:r>
            <a:r>
              <a:rPr lang="en" sz="1700" b="1">
                <a:solidFill>
                  <a:srgbClr val="000000"/>
                </a:solidFill>
              </a:rPr>
              <a:t>v</a:t>
            </a:r>
            <a:r>
              <a:rPr lang="en" sz="1700">
                <a:solidFill>
                  <a:srgbClr val="000000"/>
                </a:solidFill>
              </a:rPr>
              <a:t>, where u and v are vectors in U and V respectively.</a:t>
            </a: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 i="1">
                <a:solidFill>
                  <a:srgbClr val="000000"/>
                </a:solidFill>
              </a:rPr>
              <a:t>L</a:t>
            </a:r>
            <a:r>
              <a:rPr lang="en" sz="1700">
                <a:solidFill>
                  <a:srgbClr val="000000"/>
                </a:solidFill>
              </a:rPr>
              <a:t>(a</a:t>
            </a:r>
            <a:r>
              <a:rPr lang="en" sz="1700" b="1">
                <a:solidFill>
                  <a:srgbClr val="000000"/>
                </a:solidFill>
              </a:rPr>
              <a:t>u</a:t>
            </a:r>
            <a:r>
              <a:rPr lang="en" sz="1700">
                <a:solidFill>
                  <a:srgbClr val="000000"/>
                </a:solidFill>
              </a:rPr>
              <a:t> + b</a:t>
            </a:r>
            <a:r>
              <a:rPr lang="en" sz="1700" b="1">
                <a:solidFill>
                  <a:srgbClr val="000000"/>
                </a:solidFill>
              </a:rPr>
              <a:t>w</a:t>
            </a:r>
            <a:r>
              <a:rPr lang="en" sz="1700">
                <a:solidFill>
                  <a:srgbClr val="000000"/>
                </a:solidFill>
              </a:rPr>
              <a:t>) = a* </a:t>
            </a:r>
            <a:r>
              <a:rPr lang="en" sz="1700" i="1">
                <a:solidFill>
                  <a:srgbClr val="000000"/>
                </a:solidFill>
              </a:rPr>
              <a:t>L</a:t>
            </a:r>
            <a:r>
              <a:rPr lang="en" sz="1700">
                <a:solidFill>
                  <a:srgbClr val="000000"/>
                </a:solidFill>
              </a:rPr>
              <a:t>(</a:t>
            </a:r>
            <a:r>
              <a:rPr lang="en" sz="1700" b="1">
                <a:solidFill>
                  <a:srgbClr val="000000"/>
                </a:solidFill>
              </a:rPr>
              <a:t>u</a:t>
            </a:r>
            <a:r>
              <a:rPr lang="en" sz="1700">
                <a:solidFill>
                  <a:srgbClr val="000000"/>
                </a:solidFill>
              </a:rPr>
              <a:t>) + b* </a:t>
            </a:r>
            <a:r>
              <a:rPr lang="en" sz="1700" i="1">
                <a:solidFill>
                  <a:srgbClr val="000000"/>
                </a:solidFill>
              </a:rPr>
              <a:t>L</a:t>
            </a:r>
            <a:r>
              <a:rPr lang="en" sz="1700">
                <a:solidFill>
                  <a:srgbClr val="000000"/>
                </a:solidFill>
              </a:rPr>
              <a:t>(</a:t>
            </a:r>
            <a:r>
              <a:rPr lang="en" sz="1700" b="1">
                <a:solidFill>
                  <a:srgbClr val="000000"/>
                </a:solidFill>
              </a:rPr>
              <a:t>w</a:t>
            </a:r>
            <a:r>
              <a:rPr lang="en" sz="1700">
                <a:solidFill>
                  <a:srgbClr val="000000"/>
                </a:solidFill>
              </a:rPr>
              <a:t>), where a and b are scalars.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15" name="Google Shape;415;p73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Linear Transformations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Matrix time: Eigen-stuff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74"/>
          <p:cNvSpPr txBox="1">
            <a:spLocks noGrp="1"/>
          </p:cNvSpPr>
          <p:nvPr>
            <p:ph type="body" idx="4294967295"/>
          </p:nvPr>
        </p:nvSpPr>
        <p:spPr>
          <a:xfrm>
            <a:off x="1639900" y="1423800"/>
            <a:ext cx="6252300" cy="20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EIGENVALUES</a:t>
            </a:r>
            <a:endParaRPr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For a vector</a:t>
            </a:r>
            <a:r>
              <a:rPr lang="en" sz="1700" b="1">
                <a:solidFill>
                  <a:schemeClr val="dk2"/>
                </a:solidFill>
              </a:rPr>
              <a:t> v</a:t>
            </a:r>
            <a:r>
              <a:rPr lang="en" sz="1700">
                <a:solidFill>
                  <a:schemeClr val="dk2"/>
                </a:solidFill>
              </a:rPr>
              <a:t>, eigen values λ are defined such that </a:t>
            </a:r>
            <a:endParaRPr sz="17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Av = λv for some v, where A is a matrix</a:t>
            </a:r>
            <a:endParaRPr sz="17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⇒  (λI - A)v = 0 (Characteristic equation)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22" name="Google Shape;422;p74"/>
          <p:cNvSpPr/>
          <p:nvPr/>
        </p:nvSpPr>
        <p:spPr>
          <a:xfrm>
            <a:off x="4119250" y="3595725"/>
            <a:ext cx="1495200" cy="9318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4"/>
          <p:cNvSpPr txBox="1"/>
          <p:nvPr/>
        </p:nvSpPr>
        <p:spPr>
          <a:xfrm>
            <a:off x="3529400" y="3838425"/>
            <a:ext cx="51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24" name="Google Shape;424;p74"/>
          <p:cNvGraphicFramePr/>
          <p:nvPr/>
        </p:nvGraphicFramePr>
        <p:xfrm>
          <a:off x="4119225" y="3466200"/>
          <a:ext cx="1495350" cy="119085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747675"/>
                <a:gridCol w="747675"/>
              </a:tblGrid>
              <a:tr h="57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5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Matrix time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0" name="Google Shape;430;p75"/>
          <p:cNvSpPr/>
          <p:nvPr/>
        </p:nvSpPr>
        <p:spPr>
          <a:xfrm>
            <a:off x="3773713" y="2193975"/>
            <a:ext cx="1495200" cy="9318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5"/>
          <p:cNvSpPr txBox="1"/>
          <p:nvPr/>
        </p:nvSpPr>
        <p:spPr>
          <a:xfrm>
            <a:off x="2879063" y="2436675"/>
            <a:ext cx="91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λI - A 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32" name="Google Shape;432;p75"/>
          <p:cNvGraphicFramePr/>
          <p:nvPr/>
        </p:nvGraphicFramePr>
        <p:xfrm>
          <a:off x="3773688" y="2064450"/>
          <a:ext cx="1495350" cy="119085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771275"/>
                <a:gridCol w="724075"/>
              </a:tblGrid>
              <a:tr h="57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λ - </a:t>
                      </a:r>
                      <a:r>
                        <a:rPr lang="en" sz="1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λ - </a:t>
                      </a:r>
                      <a:r>
                        <a:rPr lang="en" sz="1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33" name="Google Shape;433;p75"/>
          <p:cNvSpPr txBox="1"/>
          <p:nvPr/>
        </p:nvSpPr>
        <p:spPr>
          <a:xfrm>
            <a:off x="5350063" y="2436675"/>
            <a:ext cx="91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75"/>
          <p:cNvSpPr txBox="1"/>
          <p:nvPr/>
        </p:nvSpPr>
        <p:spPr>
          <a:xfrm>
            <a:off x="3430250" y="3333525"/>
            <a:ext cx="21825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(λ - 3)(λ - 2) - 4 = 0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λ</a:t>
            </a:r>
            <a:r>
              <a:rPr lang="en" sz="1700" baseline="30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- 5λ+2 = 0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 5/2 ± √17/2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75"/>
          <p:cNvSpPr txBox="1">
            <a:spLocks noGrp="1"/>
          </p:cNvSpPr>
          <p:nvPr>
            <p:ph type="body" idx="4294967295"/>
          </p:nvPr>
        </p:nvSpPr>
        <p:spPr>
          <a:xfrm>
            <a:off x="1485775" y="1495025"/>
            <a:ext cx="26985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EIGENVALUES</a:t>
            </a:r>
            <a:endParaRPr sz="17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/>
          <p:nvPr/>
        </p:nvSpPr>
        <p:spPr>
          <a:xfrm>
            <a:off x="2396250" y="2016875"/>
            <a:ext cx="654000" cy="9318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1" name="Google Shape;441;p76"/>
          <p:cNvGraphicFramePr/>
          <p:nvPr/>
        </p:nvGraphicFramePr>
        <p:xfrm>
          <a:off x="2396238" y="2016875"/>
          <a:ext cx="653850" cy="961584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653850"/>
              </a:tblGrid>
              <a:tr h="46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42" name="Google Shape;442;p76"/>
          <p:cNvSpPr txBox="1"/>
          <p:nvPr/>
        </p:nvSpPr>
        <p:spPr>
          <a:xfrm>
            <a:off x="1806400" y="2259575"/>
            <a:ext cx="51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76"/>
          <p:cNvSpPr/>
          <p:nvPr/>
        </p:nvSpPr>
        <p:spPr>
          <a:xfrm>
            <a:off x="2396250" y="3234550"/>
            <a:ext cx="1068000" cy="9765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4" name="Google Shape;444;p76"/>
          <p:cNvGraphicFramePr/>
          <p:nvPr/>
        </p:nvGraphicFramePr>
        <p:xfrm>
          <a:off x="2428287" y="3234550"/>
          <a:ext cx="1068000" cy="993317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511925"/>
                <a:gridCol w="556075"/>
              </a:tblGrid>
              <a:tr h="46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00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01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45" name="Google Shape;445;p76"/>
          <p:cNvSpPr txBox="1"/>
          <p:nvPr/>
        </p:nvSpPr>
        <p:spPr>
          <a:xfrm>
            <a:off x="1806400" y="3477250"/>
            <a:ext cx="51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 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76"/>
          <p:cNvSpPr txBox="1"/>
          <p:nvPr/>
        </p:nvSpPr>
        <p:spPr>
          <a:xfrm>
            <a:off x="4178938" y="2844450"/>
            <a:ext cx="989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⊗ B =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47" name="Google Shape;447;p76"/>
          <p:cNvGraphicFramePr/>
          <p:nvPr/>
        </p:nvGraphicFramePr>
        <p:xfrm>
          <a:off x="6447663" y="2080575"/>
          <a:ext cx="1405100" cy="204340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702550"/>
                <a:gridCol w="702550"/>
              </a:tblGrid>
              <a:tr h="51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00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01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00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01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</a:t>
                      </a:r>
                      <a:endParaRPr sz="1700" baseline="-25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48" name="Google Shape;448;p76"/>
          <p:cNvSpPr/>
          <p:nvPr/>
        </p:nvSpPr>
        <p:spPr>
          <a:xfrm>
            <a:off x="6447613" y="2044625"/>
            <a:ext cx="1405200" cy="21153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76"/>
          <p:cNvSpPr/>
          <p:nvPr/>
        </p:nvSpPr>
        <p:spPr>
          <a:xfrm>
            <a:off x="5267750" y="2601750"/>
            <a:ext cx="654000" cy="9318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0" name="Google Shape;450;p76"/>
          <p:cNvGraphicFramePr/>
          <p:nvPr/>
        </p:nvGraphicFramePr>
        <p:xfrm>
          <a:off x="5267813" y="2601750"/>
          <a:ext cx="653850" cy="961584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653850"/>
              </a:tblGrid>
              <a:tr h="46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700" baseline="-25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51" name="Google Shape;451;p76"/>
          <p:cNvSpPr txBox="1"/>
          <p:nvPr/>
        </p:nvSpPr>
        <p:spPr>
          <a:xfrm>
            <a:off x="6022225" y="2844450"/>
            <a:ext cx="34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76"/>
          <p:cNvSpPr txBox="1">
            <a:spLocks noGrp="1"/>
          </p:cNvSpPr>
          <p:nvPr>
            <p:ph type="title" idx="4"/>
          </p:nvPr>
        </p:nvSpPr>
        <p:spPr>
          <a:xfrm>
            <a:off x="1173425" y="67838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Matrix time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3" name="Google Shape;453;p76"/>
          <p:cNvSpPr txBox="1">
            <a:spLocks noGrp="1"/>
          </p:cNvSpPr>
          <p:nvPr>
            <p:ph type="body" idx="4294967295"/>
          </p:nvPr>
        </p:nvSpPr>
        <p:spPr>
          <a:xfrm>
            <a:off x="1912950" y="1475200"/>
            <a:ext cx="50544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TENSOR PRODUCT/ KRONECKER PRODUCT</a:t>
            </a:r>
            <a:endParaRPr sz="17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/>
          <p:nvPr/>
        </p:nvSpPr>
        <p:spPr>
          <a:xfrm>
            <a:off x="4823750" y="3327775"/>
            <a:ext cx="1958100" cy="116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77"/>
          <p:cNvSpPr/>
          <p:nvPr/>
        </p:nvSpPr>
        <p:spPr>
          <a:xfrm>
            <a:off x="1808275" y="3327775"/>
            <a:ext cx="1958100" cy="116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7"/>
          <p:cNvSpPr txBox="1">
            <a:spLocks noGrp="1"/>
          </p:cNvSpPr>
          <p:nvPr>
            <p:ph type="title" idx="4"/>
          </p:nvPr>
        </p:nvSpPr>
        <p:spPr>
          <a:xfrm>
            <a:off x="732000" y="50245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Matrix time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1" name="Google Shape;461;p77"/>
          <p:cNvSpPr txBox="1"/>
          <p:nvPr/>
        </p:nvSpPr>
        <p:spPr>
          <a:xfrm>
            <a:off x="1808275" y="1129150"/>
            <a:ext cx="44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NORMALISATION</a:t>
            </a:r>
            <a:endParaRPr sz="1800" b="1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2" name="Google Shape;462;p77"/>
          <p:cNvSpPr txBox="1"/>
          <p:nvPr/>
        </p:nvSpPr>
        <p:spPr>
          <a:xfrm>
            <a:off x="1808275" y="1637475"/>
            <a:ext cx="613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The normalized vector if x is a vector in the same direction but with a norm(length) = 1. It is denoted by x and given by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3" name="Google Shape;463;p77" descr="{&quot;aid&quot;:null,&quot;backgroundColorModified&quot;:false,&quot;id&quot;:&quot;3&quot;,&quot;code&quot;:&quot;\\begin{gather*}\n{\\hat{x}\\,=\\,\\frac{x}{\\left|x\\right|}}\\\\\n{}\t\n\\end{gather*}&quot;,&quot;type&quot;:&quot;gather*&quot;,&quot;font&quot;:{&quot;color&quot;:&quot;#000000&quot;,&quot;size&quot;:11,&quot;family&quot;:&quot;Arial&quot;},&quot;backgroundColor&quot;:&quot;#ffffff&quot;,&quot;ts&quot;:1611402714927,&quot;cs&quot;:&quot;WxthUPUCfN0APfF4tE+L/w==&quot;,&quot;size&quot;:{&quot;width&quot;:61,&quot;height&quot;: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436" y="3506975"/>
            <a:ext cx="1718425" cy="9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7"/>
          <p:cNvSpPr txBox="1"/>
          <p:nvPr/>
        </p:nvSpPr>
        <p:spPr>
          <a:xfrm>
            <a:off x="1804350" y="2407488"/>
            <a:ext cx="55353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This is also known as unit vector. We’ll deal with this when we talk about probabilities of quantum systems.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77"/>
          <p:cNvSpPr txBox="1"/>
          <p:nvPr/>
        </p:nvSpPr>
        <p:spPr>
          <a:xfrm>
            <a:off x="5013950" y="3819575"/>
            <a:ext cx="176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⟨a|a⟩ = 1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8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UNITARY MATRIX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1" name="Google Shape;471;p78"/>
          <p:cNvSpPr txBox="1">
            <a:spLocks noGrp="1"/>
          </p:cNvSpPr>
          <p:nvPr>
            <p:ph type="body" idx="4294967295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A square matrix whose </a:t>
            </a:r>
            <a:endParaRPr sz="17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Conjugate transpose = Inverse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Square matrix U such that</a:t>
            </a:r>
            <a:endParaRPr sz="17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U</a:t>
            </a:r>
            <a:r>
              <a:rPr lang="en" sz="1700" baseline="30000">
                <a:solidFill>
                  <a:srgbClr val="000000"/>
                </a:solidFill>
              </a:rPr>
              <a:t>†</a:t>
            </a:r>
            <a:r>
              <a:rPr lang="en" sz="1700">
                <a:solidFill>
                  <a:srgbClr val="000000"/>
                </a:solidFill>
              </a:rPr>
              <a:t> = U</a:t>
            </a:r>
            <a:r>
              <a:rPr lang="en" sz="1700" baseline="30000">
                <a:solidFill>
                  <a:srgbClr val="000000"/>
                </a:solidFill>
              </a:rPr>
              <a:t>-1 </a:t>
            </a:r>
            <a:endParaRPr sz="1700" baseline="30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 baseline="30000">
                <a:solidFill>
                  <a:srgbClr val="000000"/>
                </a:solidFill>
              </a:rPr>
              <a:t>Or in other words</a:t>
            </a:r>
            <a:endParaRPr sz="1700" baseline="30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UU</a:t>
            </a:r>
            <a:r>
              <a:rPr lang="en" sz="1700" baseline="30000">
                <a:solidFill>
                  <a:srgbClr val="000000"/>
                </a:solidFill>
              </a:rPr>
              <a:t>†</a:t>
            </a:r>
            <a:r>
              <a:rPr lang="en" sz="1700">
                <a:solidFill>
                  <a:srgbClr val="000000"/>
                </a:solidFill>
              </a:rPr>
              <a:t> = U</a:t>
            </a:r>
            <a:r>
              <a:rPr lang="en" sz="1700" baseline="30000">
                <a:solidFill>
                  <a:srgbClr val="000000"/>
                </a:solidFill>
              </a:rPr>
              <a:t>†</a:t>
            </a:r>
            <a:r>
              <a:rPr lang="en" sz="1700">
                <a:solidFill>
                  <a:srgbClr val="000000"/>
                </a:solidFill>
              </a:rPr>
              <a:t>U = I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							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9"/>
          <p:cNvSpPr txBox="1">
            <a:spLocks noGrp="1"/>
          </p:cNvSpPr>
          <p:nvPr>
            <p:ph type="ctrTitle"/>
          </p:nvPr>
        </p:nvSpPr>
        <p:spPr>
          <a:xfrm>
            <a:off x="853375" y="1955850"/>
            <a:ext cx="75159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QUANTUM GATES</a:t>
            </a:r>
            <a:endParaRPr sz="5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"/>
          <p:cNvSpPr txBox="1">
            <a:spLocks noGrp="1"/>
          </p:cNvSpPr>
          <p:nvPr>
            <p:ph type="title"/>
          </p:nvPr>
        </p:nvSpPr>
        <p:spPr>
          <a:xfrm>
            <a:off x="732000" y="1189450"/>
            <a:ext cx="7680000" cy="21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What is a state of a quantum mechanical particle?</a:t>
            </a:r>
            <a:endParaRPr sz="5400"/>
          </a:p>
        </p:txBody>
      </p:sp>
      <p:sp>
        <p:nvSpPr>
          <p:cNvPr id="482" name="Google Shape;482;p80"/>
          <p:cNvSpPr txBox="1"/>
          <p:nvPr/>
        </p:nvSpPr>
        <p:spPr>
          <a:xfrm>
            <a:off x="1732795" y="3918114"/>
            <a:ext cx="521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They are just vectors form a specific vector space called as a Hilbert space!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1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 STATES</a:t>
            </a:r>
            <a:endParaRPr/>
          </a:p>
        </p:txBody>
      </p:sp>
      <p:sp>
        <p:nvSpPr>
          <p:cNvPr id="488" name="Google Shape;488;p81"/>
          <p:cNvSpPr txBox="1">
            <a:spLocks noGrp="1"/>
          </p:cNvSpPr>
          <p:nvPr>
            <p:ph type="subTitle" idx="4294967295"/>
          </p:nvPr>
        </p:nvSpPr>
        <p:spPr>
          <a:xfrm>
            <a:off x="876800" y="1594075"/>
            <a:ext cx="7535100" cy="24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While working in any space we define some reference states to work in them. For example in the argand plane we use 1, i or on real space we use x y z coordinates. Similarly for Quantum States depending upon the size of the space we basis for these. For any n-D space we need n linearly independent vectors. For sake of simplicity we chose orthogonal vectors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00" y="152400"/>
            <a:ext cx="286313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4"/>
          <p:cNvSpPr/>
          <p:nvPr/>
        </p:nvSpPr>
        <p:spPr>
          <a:xfrm>
            <a:off x="3253075" y="171925"/>
            <a:ext cx="2722200" cy="48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4"/>
          <p:cNvSpPr/>
          <p:nvPr/>
        </p:nvSpPr>
        <p:spPr>
          <a:xfrm>
            <a:off x="6155525" y="171925"/>
            <a:ext cx="2722200" cy="4838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64"/>
          <p:cNvSpPr txBox="1"/>
          <p:nvPr/>
        </p:nvSpPr>
        <p:spPr>
          <a:xfrm>
            <a:off x="3481975" y="2177750"/>
            <a:ext cx="22644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these laws to our advantage, enabling us to put qubits into </a:t>
            </a:r>
            <a:r>
              <a:rPr lang="en">
                <a:solidFill>
                  <a:schemeClr val="accent1"/>
                </a:solidFill>
              </a:rPr>
              <a:t>superposition </a:t>
            </a:r>
            <a:r>
              <a:rPr lang="en">
                <a:solidFill>
                  <a:schemeClr val="dk1"/>
                </a:solidFill>
              </a:rPr>
              <a:t>or to create </a:t>
            </a:r>
            <a:r>
              <a:rPr lang="en">
                <a:solidFill>
                  <a:schemeClr val="accent1"/>
                </a:solidFill>
              </a:rPr>
              <a:t>entanglement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64"/>
          <p:cNvSpPr txBox="1"/>
          <p:nvPr/>
        </p:nvSpPr>
        <p:spPr>
          <a:xfrm>
            <a:off x="6384425" y="1361075"/>
            <a:ext cx="22644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1619"/>
                </a:solidFill>
              </a:rPr>
              <a:t>Using these techniques, quantum computers </a:t>
            </a:r>
            <a:r>
              <a:rPr lang="en">
                <a:solidFill>
                  <a:srgbClr val="8A3FFC"/>
                </a:solidFill>
              </a:rPr>
              <a:t>harness nature </a:t>
            </a:r>
            <a:r>
              <a:rPr lang="en">
                <a:solidFill>
                  <a:srgbClr val="121619"/>
                </a:solidFill>
              </a:rPr>
              <a:t>to compute problems that are too large for classical computers to solve</a:t>
            </a:r>
            <a:endParaRPr>
              <a:solidFill>
                <a:srgbClr val="12161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>
            <a:spLocks noGrp="1"/>
          </p:cNvSpPr>
          <p:nvPr>
            <p:ph type="title"/>
          </p:nvPr>
        </p:nvSpPr>
        <p:spPr>
          <a:xfrm>
            <a:off x="724400" y="49982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Qubits!</a:t>
            </a:r>
            <a:endParaRPr/>
          </a:p>
        </p:txBody>
      </p:sp>
      <p:sp>
        <p:nvSpPr>
          <p:cNvPr id="494" name="Google Shape;494;p82"/>
          <p:cNvSpPr txBox="1">
            <a:spLocks noGrp="1"/>
          </p:cNvSpPr>
          <p:nvPr>
            <p:ph type="subTitle" idx="1"/>
          </p:nvPr>
        </p:nvSpPr>
        <p:spPr>
          <a:xfrm>
            <a:off x="724400" y="1441675"/>
            <a:ext cx="3628800" cy="3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/>
              <a:t>Qubits are two level quantum systems.</a:t>
            </a:r>
            <a:r>
              <a:rPr lang="en" sz="1700">
                <a:solidFill>
                  <a:schemeClr val="dk1"/>
                </a:solidFill>
              </a:rPr>
              <a:t>Th</a:t>
            </a:r>
            <a:r>
              <a:rPr lang="en" sz="1700"/>
              <a:t>ey are</a:t>
            </a:r>
            <a:r>
              <a:rPr lang="en" sz="1700">
                <a:solidFill>
                  <a:schemeClr val="dk1"/>
                </a:solidFill>
              </a:rPr>
              <a:t> quantum analogue of a classical bit is a qubit.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It can have the values |0⟩, |1⟩, or a linear combination of both. 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|0⟩ and |1⟩ are the orthogonal </a:t>
            </a:r>
            <a:r>
              <a:rPr lang="en" sz="1700" b="1">
                <a:solidFill>
                  <a:schemeClr val="dk1"/>
                </a:solidFill>
              </a:rPr>
              <a:t>z-basis states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95" name="Google Shape;49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74" y="1734150"/>
            <a:ext cx="3771250" cy="276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>
            <a:spLocks noGrp="1"/>
          </p:cNvSpPr>
          <p:nvPr>
            <p:ph type="title"/>
          </p:nvPr>
        </p:nvSpPr>
        <p:spPr>
          <a:xfrm>
            <a:off x="724400" y="70342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Measurement?</a:t>
            </a:r>
            <a:endParaRPr/>
          </a:p>
        </p:txBody>
      </p:sp>
      <p:sp>
        <p:nvSpPr>
          <p:cNvPr id="501" name="Google Shape;501;p83"/>
          <p:cNvSpPr txBox="1">
            <a:spLocks noGrp="1"/>
          </p:cNvSpPr>
          <p:nvPr>
            <p:ph type="subTitle" idx="1"/>
          </p:nvPr>
        </p:nvSpPr>
        <p:spPr>
          <a:xfrm>
            <a:off x="724400" y="1441675"/>
            <a:ext cx="7226700" cy="3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/>
              <a:t>It is the act of taking information out of a quantum mechanical system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What kind of information we take out of the system is the “basis of measurement”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For example if I am trying to know position of a particle, then I am measuring it in position basis, if I am trying to know the momentum of a particle, then I am measuring it in momentum basis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Measuring a particle changes it’s state!</a:t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4"/>
          <p:cNvSpPr txBox="1">
            <a:spLocks noGrp="1"/>
          </p:cNvSpPr>
          <p:nvPr>
            <p:ph type="title" idx="4"/>
          </p:nvPr>
        </p:nvSpPr>
        <p:spPr>
          <a:xfrm>
            <a:off x="732000" y="68870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SUPERPOSITION</a:t>
            </a:r>
            <a:endParaRPr/>
          </a:p>
        </p:txBody>
      </p:sp>
      <p:sp>
        <p:nvSpPr>
          <p:cNvPr id="507" name="Google Shape;507;p84"/>
          <p:cNvSpPr txBox="1">
            <a:spLocks noGrp="1"/>
          </p:cNvSpPr>
          <p:nvPr>
            <p:ph type="subTitle" idx="4294967295"/>
          </p:nvPr>
        </p:nvSpPr>
        <p:spPr>
          <a:xfrm>
            <a:off x="127475" y="1556750"/>
            <a:ext cx="6583800" cy="29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Fundamental property of a quantum mechanics</a:t>
            </a:r>
            <a:endParaRPr sz="150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Any two (or more) quantum states can be added together ("superposed") and the result will be another valid quantum state</a:t>
            </a:r>
            <a:endParaRPr sz="150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Conversely, every quantum state can be represented as a sum of two or more other distinct states (This is very important for us!!).</a:t>
            </a:r>
            <a:endParaRPr sz="1500"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500"/>
              <a:t>Any qubit state can be represented as the linear combination or “superposition” of the two basis vectors, </a:t>
            </a:r>
            <a:r>
              <a:rPr lang="en" sz="1700"/>
              <a:t>|0⟩ and |1⟩. </a:t>
            </a:r>
            <a:endParaRPr sz="170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We’ll see an example to see how the superposition works.</a:t>
            </a:r>
            <a:endParaRPr sz="1500"/>
          </a:p>
        </p:txBody>
      </p:sp>
      <p:pic>
        <p:nvPicPr>
          <p:cNvPr id="508" name="Google Shape;5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175" y="1921624"/>
            <a:ext cx="2261325" cy="13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5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Representation of a qubit</a:t>
            </a:r>
            <a:endParaRPr/>
          </a:p>
        </p:txBody>
      </p:sp>
      <p:graphicFrame>
        <p:nvGraphicFramePr>
          <p:cNvPr id="514" name="Google Shape;514;p85"/>
          <p:cNvGraphicFramePr/>
          <p:nvPr/>
        </p:nvGraphicFramePr>
        <p:xfrm>
          <a:off x="4380425" y="1817750"/>
          <a:ext cx="38285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α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β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15" name="Google Shape;515;p85"/>
          <p:cNvSpPr/>
          <p:nvPr/>
        </p:nvSpPr>
        <p:spPr>
          <a:xfrm>
            <a:off x="4331625" y="1894975"/>
            <a:ext cx="4806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85"/>
          <p:cNvSpPr txBox="1">
            <a:spLocks noGrp="1"/>
          </p:cNvSpPr>
          <p:nvPr>
            <p:ph type="subTitle" idx="4294967295"/>
          </p:nvPr>
        </p:nvSpPr>
        <p:spPr>
          <a:xfrm>
            <a:off x="876800" y="1594075"/>
            <a:ext cx="29928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A complex vector of size 2-</a:t>
            </a:r>
            <a:endParaRPr sz="1700"/>
          </a:p>
        </p:txBody>
      </p:sp>
      <p:sp>
        <p:nvSpPr>
          <p:cNvPr id="517" name="Google Shape;517;p85"/>
          <p:cNvSpPr txBox="1">
            <a:spLocks noGrp="1"/>
          </p:cNvSpPr>
          <p:nvPr>
            <p:ph type="subTitle" idx="4294967295"/>
          </p:nvPr>
        </p:nvSpPr>
        <p:spPr>
          <a:xfrm>
            <a:off x="876800" y="2927100"/>
            <a:ext cx="8811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|0⟩ = </a:t>
            </a:r>
            <a:endParaRPr sz="1700"/>
          </a:p>
        </p:txBody>
      </p:sp>
      <p:graphicFrame>
        <p:nvGraphicFramePr>
          <p:cNvPr id="518" name="Google Shape;518;p85"/>
          <p:cNvGraphicFramePr/>
          <p:nvPr/>
        </p:nvGraphicFramePr>
        <p:xfrm>
          <a:off x="1701550" y="2673563"/>
          <a:ext cx="38285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19" name="Google Shape;519;p85"/>
          <p:cNvSpPr/>
          <p:nvPr/>
        </p:nvSpPr>
        <p:spPr>
          <a:xfrm>
            <a:off x="1652675" y="2673588"/>
            <a:ext cx="4806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85"/>
          <p:cNvSpPr txBox="1">
            <a:spLocks noGrp="1"/>
          </p:cNvSpPr>
          <p:nvPr>
            <p:ph type="subTitle" idx="4294967295"/>
          </p:nvPr>
        </p:nvSpPr>
        <p:spPr>
          <a:xfrm>
            <a:off x="876800" y="4134175"/>
            <a:ext cx="8811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|1⟩ = </a:t>
            </a:r>
            <a:endParaRPr sz="1700"/>
          </a:p>
        </p:txBody>
      </p:sp>
      <p:graphicFrame>
        <p:nvGraphicFramePr>
          <p:cNvPr id="521" name="Google Shape;521;p85"/>
          <p:cNvGraphicFramePr/>
          <p:nvPr/>
        </p:nvGraphicFramePr>
        <p:xfrm>
          <a:off x="1701550" y="3880638"/>
          <a:ext cx="38285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22" name="Google Shape;522;p85"/>
          <p:cNvSpPr/>
          <p:nvPr/>
        </p:nvSpPr>
        <p:spPr>
          <a:xfrm>
            <a:off x="1652675" y="3880663"/>
            <a:ext cx="4806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23" name="Google Shape;523;p85"/>
          <p:cNvGraphicFramePr/>
          <p:nvPr/>
        </p:nvGraphicFramePr>
        <p:xfrm>
          <a:off x="3918400" y="3194425"/>
          <a:ext cx="38285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α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β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24" name="Google Shape;524;p85"/>
          <p:cNvSpPr/>
          <p:nvPr/>
        </p:nvSpPr>
        <p:spPr>
          <a:xfrm>
            <a:off x="3869600" y="3271650"/>
            <a:ext cx="4806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85"/>
          <p:cNvSpPr txBox="1">
            <a:spLocks noGrp="1"/>
          </p:cNvSpPr>
          <p:nvPr>
            <p:ph type="subTitle" idx="4294967295"/>
          </p:nvPr>
        </p:nvSpPr>
        <p:spPr>
          <a:xfrm>
            <a:off x="4521100" y="3525150"/>
            <a:ext cx="2910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= </a:t>
            </a:r>
            <a:endParaRPr sz="1700"/>
          </a:p>
        </p:txBody>
      </p:sp>
      <p:graphicFrame>
        <p:nvGraphicFramePr>
          <p:cNvPr id="526" name="Google Shape;526;p85"/>
          <p:cNvGraphicFramePr/>
          <p:nvPr/>
        </p:nvGraphicFramePr>
        <p:xfrm>
          <a:off x="5096900" y="3271613"/>
          <a:ext cx="38285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27" name="Google Shape;527;p85"/>
          <p:cNvSpPr/>
          <p:nvPr/>
        </p:nvSpPr>
        <p:spPr>
          <a:xfrm>
            <a:off x="5048025" y="3271638"/>
            <a:ext cx="4806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85"/>
          <p:cNvSpPr txBox="1">
            <a:spLocks noGrp="1"/>
          </p:cNvSpPr>
          <p:nvPr>
            <p:ph type="subTitle" idx="4294967295"/>
          </p:nvPr>
        </p:nvSpPr>
        <p:spPr>
          <a:xfrm>
            <a:off x="4757025" y="3525150"/>
            <a:ext cx="2910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α </a:t>
            </a:r>
            <a:endParaRPr sz="1700"/>
          </a:p>
        </p:txBody>
      </p:sp>
      <p:sp>
        <p:nvSpPr>
          <p:cNvPr id="529" name="Google Shape;529;p85"/>
          <p:cNvSpPr txBox="1">
            <a:spLocks noGrp="1"/>
          </p:cNvSpPr>
          <p:nvPr>
            <p:ph type="subTitle" idx="4294967295"/>
          </p:nvPr>
        </p:nvSpPr>
        <p:spPr>
          <a:xfrm>
            <a:off x="5607250" y="3525150"/>
            <a:ext cx="2910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+ </a:t>
            </a:r>
            <a:endParaRPr sz="1700"/>
          </a:p>
        </p:txBody>
      </p:sp>
      <p:sp>
        <p:nvSpPr>
          <p:cNvPr id="530" name="Google Shape;530;p85"/>
          <p:cNvSpPr txBox="1">
            <a:spLocks noGrp="1"/>
          </p:cNvSpPr>
          <p:nvPr>
            <p:ph type="subTitle" idx="4294967295"/>
          </p:nvPr>
        </p:nvSpPr>
        <p:spPr>
          <a:xfrm>
            <a:off x="5898250" y="3525150"/>
            <a:ext cx="2910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β</a:t>
            </a:r>
            <a:endParaRPr sz="1700"/>
          </a:p>
        </p:txBody>
      </p:sp>
      <p:graphicFrame>
        <p:nvGraphicFramePr>
          <p:cNvPr id="531" name="Google Shape;531;p85"/>
          <p:cNvGraphicFramePr/>
          <p:nvPr/>
        </p:nvGraphicFramePr>
        <p:xfrm>
          <a:off x="6260900" y="3271613"/>
          <a:ext cx="38285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32" name="Google Shape;532;p85"/>
          <p:cNvSpPr/>
          <p:nvPr/>
        </p:nvSpPr>
        <p:spPr>
          <a:xfrm>
            <a:off x="6212025" y="3271638"/>
            <a:ext cx="4806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85"/>
          <p:cNvSpPr txBox="1">
            <a:spLocks noGrp="1"/>
          </p:cNvSpPr>
          <p:nvPr>
            <p:ph type="subTitle" idx="4294967295"/>
          </p:nvPr>
        </p:nvSpPr>
        <p:spPr>
          <a:xfrm>
            <a:off x="4521100" y="4387700"/>
            <a:ext cx="25662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6"/>
          <p:cNvSpPr/>
          <p:nvPr/>
        </p:nvSpPr>
        <p:spPr>
          <a:xfrm>
            <a:off x="5573638" y="2551675"/>
            <a:ext cx="2511600" cy="2400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6"/>
          <p:cNvSpPr txBox="1">
            <a:spLocks noGrp="1"/>
          </p:cNvSpPr>
          <p:nvPr>
            <p:ph type="title"/>
          </p:nvPr>
        </p:nvSpPr>
        <p:spPr>
          <a:xfrm>
            <a:off x="724400" y="70342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Bloch Sphere</a:t>
            </a:r>
            <a:endParaRPr/>
          </a:p>
        </p:txBody>
      </p:sp>
      <p:sp>
        <p:nvSpPr>
          <p:cNvPr id="540" name="Google Shape;540;p86"/>
          <p:cNvSpPr txBox="1">
            <a:spLocks noGrp="1"/>
          </p:cNvSpPr>
          <p:nvPr>
            <p:ph type="subTitle" idx="1"/>
          </p:nvPr>
        </p:nvSpPr>
        <p:spPr>
          <a:xfrm>
            <a:off x="724400" y="1441675"/>
            <a:ext cx="3628800" cy="3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∣ψ⟩ = cos(θ/2) ∣0⟩ + e</a:t>
            </a:r>
            <a:r>
              <a:rPr lang="en" sz="1700" baseline="30000"/>
              <a:t>iϕ</a:t>
            </a:r>
            <a:r>
              <a:rPr lang="en" sz="1700"/>
              <a:t>sin(θ/2) ∣1⟩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 ≤ θ ≤ 𝝅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 ≤ ϕ &lt; 2𝝅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Global phase does not matter.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x = sinθ cosϕ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 = sinθ sinϕ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z = cosθ</a:t>
            </a:r>
            <a:endParaRPr sz="1700"/>
          </a:p>
        </p:txBody>
      </p:sp>
      <p:pic>
        <p:nvPicPr>
          <p:cNvPr id="541" name="Google Shape;541;p86"/>
          <p:cNvPicPr preferRelativeResize="0"/>
          <p:nvPr/>
        </p:nvPicPr>
        <p:blipFill rotWithShape="1">
          <a:blip r:embed="rId3">
            <a:alphaModFix/>
          </a:blip>
          <a:srcRect l="9833" r="7391" b="3053"/>
          <a:stretch/>
        </p:blipFill>
        <p:spPr>
          <a:xfrm>
            <a:off x="5700738" y="562875"/>
            <a:ext cx="2257425" cy="191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725" y="2551675"/>
            <a:ext cx="22574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7"/>
          <p:cNvSpPr/>
          <p:nvPr/>
        </p:nvSpPr>
        <p:spPr>
          <a:xfrm>
            <a:off x="2551900" y="1080063"/>
            <a:ext cx="480000" cy="17676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87"/>
          <p:cNvSpPr txBox="1">
            <a:spLocks noGrp="1"/>
          </p:cNvSpPr>
          <p:nvPr>
            <p:ph type="title" idx="15"/>
          </p:nvPr>
        </p:nvSpPr>
        <p:spPr>
          <a:xfrm>
            <a:off x="973025" y="4571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 vectors of 2 qubits systems</a:t>
            </a:r>
            <a:endParaRPr/>
          </a:p>
        </p:txBody>
      </p:sp>
      <p:graphicFrame>
        <p:nvGraphicFramePr>
          <p:cNvPr id="549" name="Google Shape;549;p87"/>
          <p:cNvGraphicFramePr/>
          <p:nvPr/>
        </p:nvGraphicFramePr>
        <p:xfrm>
          <a:off x="2600775" y="1089575"/>
          <a:ext cx="382850" cy="176772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50" name="Google Shape;550;p87"/>
          <p:cNvSpPr txBox="1">
            <a:spLocks noGrp="1"/>
          </p:cNvSpPr>
          <p:nvPr>
            <p:ph type="subTitle" idx="4294967295"/>
          </p:nvPr>
        </p:nvSpPr>
        <p:spPr>
          <a:xfrm>
            <a:off x="373400" y="1710675"/>
            <a:ext cx="19626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|00⟩ = |0⟩ ⊗|0⟩ =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51" name="Google Shape;551;p87"/>
          <p:cNvSpPr/>
          <p:nvPr/>
        </p:nvSpPr>
        <p:spPr>
          <a:xfrm>
            <a:off x="7293350" y="1089563"/>
            <a:ext cx="480000" cy="17676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2" name="Google Shape;552;p87"/>
          <p:cNvGraphicFramePr/>
          <p:nvPr/>
        </p:nvGraphicFramePr>
        <p:xfrm>
          <a:off x="7342225" y="1099075"/>
          <a:ext cx="382850" cy="176772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53" name="Google Shape;553;p87"/>
          <p:cNvSpPr txBox="1">
            <a:spLocks noGrp="1"/>
          </p:cNvSpPr>
          <p:nvPr>
            <p:ph type="subTitle" idx="4294967295"/>
          </p:nvPr>
        </p:nvSpPr>
        <p:spPr>
          <a:xfrm>
            <a:off x="5114850" y="1720175"/>
            <a:ext cx="19626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|01⟩ = |0⟩ ⊗|1⟩ =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54" name="Google Shape;554;p87"/>
          <p:cNvSpPr/>
          <p:nvPr/>
        </p:nvSpPr>
        <p:spPr>
          <a:xfrm>
            <a:off x="2551900" y="3071838"/>
            <a:ext cx="480000" cy="17676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5" name="Google Shape;555;p87"/>
          <p:cNvGraphicFramePr/>
          <p:nvPr/>
        </p:nvGraphicFramePr>
        <p:xfrm>
          <a:off x="2600775" y="3081350"/>
          <a:ext cx="382850" cy="176772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56" name="Google Shape;556;p87"/>
          <p:cNvSpPr txBox="1">
            <a:spLocks noGrp="1"/>
          </p:cNvSpPr>
          <p:nvPr>
            <p:ph type="subTitle" idx="4294967295"/>
          </p:nvPr>
        </p:nvSpPr>
        <p:spPr>
          <a:xfrm>
            <a:off x="373400" y="3702450"/>
            <a:ext cx="19626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|10⟩ = |1⟩ ⊗|0⟩ =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57" name="Google Shape;557;p87"/>
          <p:cNvSpPr/>
          <p:nvPr/>
        </p:nvSpPr>
        <p:spPr>
          <a:xfrm>
            <a:off x="7293350" y="3018513"/>
            <a:ext cx="480000" cy="17676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8" name="Google Shape;558;p87"/>
          <p:cNvGraphicFramePr/>
          <p:nvPr/>
        </p:nvGraphicFramePr>
        <p:xfrm>
          <a:off x="7342225" y="3028025"/>
          <a:ext cx="382850" cy="176772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3828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59" name="Google Shape;559;p87"/>
          <p:cNvSpPr txBox="1">
            <a:spLocks noGrp="1"/>
          </p:cNvSpPr>
          <p:nvPr>
            <p:ph type="subTitle" idx="4294967295"/>
          </p:nvPr>
        </p:nvSpPr>
        <p:spPr>
          <a:xfrm>
            <a:off x="5114850" y="3649125"/>
            <a:ext cx="19626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|11⟩ = |1⟩ ⊗|1⟩ =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8"/>
          <p:cNvSpPr txBox="1">
            <a:spLocks noGrp="1"/>
          </p:cNvSpPr>
          <p:nvPr>
            <p:ph type="title" idx="4"/>
          </p:nvPr>
        </p:nvSpPr>
        <p:spPr>
          <a:xfrm>
            <a:off x="732000" y="49360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ENTANGLEMENT</a:t>
            </a:r>
            <a:endParaRPr/>
          </a:p>
        </p:txBody>
      </p:sp>
      <p:sp>
        <p:nvSpPr>
          <p:cNvPr id="565" name="Google Shape;565;p88"/>
          <p:cNvSpPr txBox="1">
            <a:spLocks noGrp="1"/>
          </p:cNvSpPr>
          <p:nvPr>
            <p:ph type="subTitle" idx="4294967295"/>
          </p:nvPr>
        </p:nvSpPr>
        <p:spPr>
          <a:xfrm>
            <a:off x="192625" y="1315075"/>
            <a:ext cx="6704700" cy="3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638674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Quantum entanglement is a close connection between a pair or groups of quantum systems.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When 2 such quantum systems come close together and interact with one another, they become entangled. 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When 2 systems are entangled, a change in state of one causes an immediate change of state in the other system as well no matter how far the two systems are.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So, if you happen to observe and determine the state of one of these system, you immediately know the state of the other without having to observe it. </a:t>
            </a:r>
            <a:endParaRPr sz="1700"/>
          </a:p>
        </p:txBody>
      </p:sp>
      <p:pic>
        <p:nvPicPr>
          <p:cNvPr id="566" name="Google Shape;5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325" y="2418238"/>
            <a:ext cx="2059625" cy="24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325" y="946100"/>
            <a:ext cx="2059625" cy="1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9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GATES</a:t>
            </a:r>
            <a:endParaRPr/>
          </a:p>
        </p:txBody>
      </p:sp>
      <p:sp>
        <p:nvSpPr>
          <p:cNvPr id="573" name="Google Shape;573;p89"/>
          <p:cNvSpPr txBox="1">
            <a:spLocks noGrp="1"/>
          </p:cNvSpPr>
          <p:nvPr>
            <p:ph type="subTitle" idx="4294967295"/>
          </p:nvPr>
        </p:nvSpPr>
        <p:spPr>
          <a:xfrm>
            <a:off x="876800" y="1594075"/>
            <a:ext cx="7535100" cy="24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gate that operates on N qubits is represented as a 2</a:t>
            </a:r>
            <a:r>
              <a:rPr lang="en" sz="1700" baseline="30000"/>
              <a:t>N</a:t>
            </a:r>
            <a:r>
              <a:rPr lang="en" sz="1700"/>
              <a:t> × 2</a:t>
            </a:r>
            <a:r>
              <a:rPr lang="en" sz="1700" baseline="30000"/>
              <a:t>N</a:t>
            </a:r>
            <a:r>
              <a:rPr lang="en" sz="1700"/>
              <a:t> unitary matrix.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For example, a gate that operates on 1 qubit is represented by a 2 </a:t>
            </a:r>
            <a:r>
              <a:rPr lang="en" sz="1700">
                <a:solidFill>
                  <a:schemeClr val="dk1"/>
                </a:solidFill>
              </a:rPr>
              <a:t>× 2 unitary matrix.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Tensor product is used to combine quantum states.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0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PAULI GATES</a:t>
            </a:r>
            <a:endParaRPr/>
          </a:p>
        </p:txBody>
      </p:sp>
      <p:sp>
        <p:nvSpPr>
          <p:cNvPr id="579" name="Google Shape;579;p90"/>
          <p:cNvSpPr txBox="1">
            <a:spLocks noGrp="1"/>
          </p:cNvSpPr>
          <p:nvPr>
            <p:ph type="subTitle" idx="4294967295"/>
          </p:nvPr>
        </p:nvSpPr>
        <p:spPr>
          <a:xfrm>
            <a:off x="694100" y="1594075"/>
            <a:ext cx="1099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X gate : </a:t>
            </a:r>
            <a:endParaRPr sz="1700"/>
          </a:p>
        </p:txBody>
      </p:sp>
      <p:graphicFrame>
        <p:nvGraphicFramePr>
          <p:cNvPr id="580" name="Google Shape;580;p90"/>
          <p:cNvGraphicFramePr/>
          <p:nvPr/>
        </p:nvGraphicFramePr>
        <p:xfrm>
          <a:off x="1967775" y="1375950"/>
          <a:ext cx="100410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502050"/>
                <a:gridCol w="5020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81" name="Google Shape;581;p90"/>
          <p:cNvSpPr/>
          <p:nvPr/>
        </p:nvSpPr>
        <p:spPr>
          <a:xfrm>
            <a:off x="1967775" y="1375975"/>
            <a:ext cx="10041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90"/>
          <p:cNvSpPr txBox="1">
            <a:spLocks noGrp="1"/>
          </p:cNvSpPr>
          <p:nvPr>
            <p:ph type="subTitle" idx="4294967295"/>
          </p:nvPr>
        </p:nvSpPr>
        <p:spPr>
          <a:xfrm>
            <a:off x="731900" y="2890775"/>
            <a:ext cx="1061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Y gate : </a:t>
            </a:r>
            <a:endParaRPr sz="1700"/>
          </a:p>
        </p:txBody>
      </p:sp>
      <p:graphicFrame>
        <p:nvGraphicFramePr>
          <p:cNvPr id="583" name="Google Shape;583;p90"/>
          <p:cNvGraphicFramePr/>
          <p:nvPr/>
        </p:nvGraphicFramePr>
        <p:xfrm>
          <a:off x="1967775" y="2672650"/>
          <a:ext cx="100410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502050"/>
                <a:gridCol w="5020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</a:t>
                      </a:r>
                      <a:r>
                        <a:rPr lang="en" sz="1700" i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i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84" name="Google Shape;584;p90"/>
          <p:cNvSpPr/>
          <p:nvPr/>
        </p:nvSpPr>
        <p:spPr>
          <a:xfrm>
            <a:off x="1967775" y="2672675"/>
            <a:ext cx="10041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90"/>
          <p:cNvSpPr txBox="1">
            <a:spLocks noGrp="1"/>
          </p:cNvSpPr>
          <p:nvPr>
            <p:ph type="subTitle" idx="4294967295"/>
          </p:nvPr>
        </p:nvSpPr>
        <p:spPr>
          <a:xfrm>
            <a:off x="731925" y="4098775"/>
            <a:ext cx="1061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Z gate : </a:t>
            </a:r>
            <a:endParaRPr sz="1700"/>
          </a:p>
        </p:txBody>
      </p:sp>
      <p:graphicFrame>
        <p:nvGraphicFramePr>
          <p:cNvPr id="586" name="Google Shape;586;p90"/>
          <p:cNvGraphicFramePr/>
          <p:nvPr/>
        </p:nvGraphicFramePr>
        <p:xfrm>
          <a:off x="1967775" y="3880650"/>
          <a:ext cx="100410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502050"/>
                <a:gridCol w="5020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87" name="Google Shape;587;p90"/>
          <p:cNvSpPr/>
          <p:nvPr/>
        </p:nvSpPr>
        <p:spPr>
          <a:xfrm>
            <a:off x="1967775" y="3880675"/>
            <a:ext cx="10041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90"/>
          <p:cNvSpPr txBox="1">
            <a:spLocks noGrp="1"/>
          </p:cNvSpPr>
          <p:nvPr>
            <p:ph type="subTitle" idx="4294967295"/>
          </p:nvPr>
        </p:nvSpPr>
        <p:spPr>
          <a:xfrm>
            <a:off x="3536200" y="1405075"/>
            <a:ext cx="14304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X</a:t>
            </a:r>
            <a:r>
              <a:rPr lang="en" sz="1700">
                <a:solidFill>
                  <a:schemeClr val="dk1"/>
                </a:solidFill>
              </a:rPr>
              <a:t>|0⟩ = |1⟩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X|1⟩ = |0⟩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89" name="Google Shape;589;p90"/>
          <p:cNvSpPr txBox="1">
            <a:spLocks noGrp="1"/>
          </p:cNvSpPr>
          <p:nvPr>
            <p:ph type="subTitle" idx="4294967295"/>
          </p:nvPr>
        </p:nvSpPr>
        <p:spPr>
          <a:xfrm>
            <a:off x="3536200" y="2701775"/>
            <a:ext cx="14304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</a:t>
            </a:r>
            <a:r>
              <a:rPr lang="en" sz="1700">
                <a:solidFill>
                  <a:schemeClr val="dk1"/>
                </a:solidFill>
              </a:rPr>
              <a:t>|0⟩ = </a:t>
            </a:r>
            <a:r>
              <a:rPr lang="en" sz="17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700">
                <a:solidFill>
                  <a:schemeClr val="dk1"/>
                </a:solidFill>
              </a:rPr>
              <a:t>|1⟩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Y|1⟩ = -</a:t>
            </a:r>
            <a:r>
              <a:rPr lang="en" sz="17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700">
                <a:solidFill>
                  <a:schemeClr val="dk1"/>
                </a:solidFill>
              </a:rPr>
              <a:t>|0⟩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90" name="Google Shape;590;p90"/>
          <p:cNvSpPr txBox="1">
            <a:spLocks noGrp="1"/>
          </p:cNvSpPr>
          <p:nvPr>
            <p:ph type="subTitle" idx="4294967295"/>
          </p:nvPr>
        </p:nvSpPr>
        <p:spPr>
          <a:xfrm>
            <a:off x="3536200" y="3909775"/>
            <a:ext cx="14304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Z</a:t>
            </a:r>
            <a:r>
              <a:rPr lang="en" sz="1700">
                <a:solidFill>
                  <a:schemeClr val="dk1"/>
                </a:solidFill>
              </a:rPr>
              <a:t>|0⟩ = |0⟩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Z|1⟩ = -|1⟩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91" name="Google Shape;591;p90"/>
          <p:cNvSpPr txBox="1">
            <a:spLocks noGrp="1"/>
          </p:cNvSpPr>
          <p:nvPr>
            <p:ph type="subTitle" idx="4294967295"/>
          </p:nvPr>
        </p:nvSpPr>
        <p:spPr>
          <a:xfrm>
            <a:off x="5293725" y="1445125"/>
            <a:ext cx="31182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X gate is similar to the classical NOT gate.</a:t>
            </a:r>
            <a:endParaRPr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1"/>
          <p:cNvSpPr/>
          <p:nvPr/>
        </p:nvSpPr>
        <p:spPr>
          <a:xfrm>
            <a:off x="2120175" y="1436338"/>
            <a:ext cx="1004100" cy="8838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1"/>
          <p:cNvSpPr/>
          <p:nvPr/>
        </p:nvSpPr>
        <p:spPr>
          <a:xfrm>
            <a:off x="2120175" y="2672675"/>
            <a:ext cx="1966200" cy="1808700"/>
          </a:xfrm>
          <a:prstGeom prst="bracketPair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91"/>
          <p:cNvSpPr txBox="1">
            <a:spLocks noGrp="1"/>
          </p:cNvSpPr>
          <p:nvPr>
            <p:ph type="title" idx="15"/>
          </p:nvPr>
        </p:nvSpPr>
        <p:spPr>
          <a:xfrm>
            <a:off x="973025" y="4571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IMPORTANT GATES</a:t>
            </a:r>
            <a:endParaRPr/>
          </a:p>
        </p:txBody>
      </p:sp>
      <p:sp>
        <p:nvSpPr>
          <p:cNvPr id="599" name="Google Shape;599;p91"/>
          <p:cNvSpPr txBox="1">
            <a:spLocks noGrp="1"/>
          </p:cNvSpPr>
          <p:nvPr>
            <p:ph type="subTitle" idx="4294967295"/>
          </p:nvPr>
        </p:nvSpPr>
        <p:spPr>
          <a:xfrm>
            <a:off x="694100" y="1594075"/>
            <a:ext cx="1099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H gate : </a:t>
            </a:r>
            <a:endParaRPr sz="1700"/>
          </a:p>
        </p:txBody>
      </p:sp>
      <p:graphicFrame>
        <p:nvGraphicFramePr>
          <p:cNvPr id="600" name="Google Shape;600;p91"/>
          <p:cNvGraphicFramePr/>
          <p:nvPr/>
        </p:nvGraphicFramePr>
        <p:xfrm>
          <a:off x="2120175" y="1375950"/>
          <a:ext cx="1004100" cy="88386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502050"/>
                <a:gridCol w="502050"/>
              </a:tblGrid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01" name="Google Shape;601;p91"/>
          <p:cNvSpPr txBox="1">
            <a:spLocks noGrp="1"/>
          </p:cNvSpPr>
          <p:nvPr>
            <p:ph type="subTitle" idx="4294967295"/>
          </p:nvPr>
        </p:nvSpPr>
        <p:spPr>
          <a:xfrm>
            <a:off x="271400" y="3353225"/>
            <a:ext cx="1521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CNOT gate : </a:t>
            </a:r>
            <a:endParaRPr sz="1700"/>
          </a:p>
        </p:txBody>
      </p:sp>
      <p:graphicFrame>
        <p:nvGraphicFramePr>
          <p:cNvPr id="602" name="Google Shape;602;p91"/>
          <p:cNvGraphicFramePr/>
          <p:nvPr/>
        </p:nvGraphicFramePr>
        <p:xfrm>
          <a:off x="2120175" y="2672650"/>
          <a:ext cx="1966100" cy="1808690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491525"/>
                <a:gridCol w="491525"/>
                <a:gridCol w="491525"/>
                <a:gridCol w="491525"/>
              </a:tblGrid>
              <a:tr h="48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03" name="Google Shape;603;p91"/>
          <p:cNvSpPr txBox="1">
            <a:spLocks noGrp="1"/>
          </p:cNvSpPr>
          <p:nvPr>
            <p:ph type="subTitle" idx="4294967295"/>
          </p:nvPr>
        </p:nvSpPr>
        <p:spPr>
          <a:xfrm>
            <a:off x="3688600" y="1405075"/>
            <a:ext cx="14304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</a:t>
            </a:r>
            <a:r>
              <a:rPr lang="en" sz="1700">
                <a:solidFill>
                  <a:schemeClr val="dk1"/>
                </a:solidFill>
              </a:rPr>
              <a:t>|0⟩ = |+⟩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H|1⟩ = |-⟩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04" name="Google Shape;604;p91"/>
          <p:cNvSpPr txBox="1">
            <a:spLocks noGrp="1"/>
          </p:cNvSpPr>
          <p:nvPr>
            <p:ph type="subTitle" idx="4294967295"/>
          </p:nvPr>
        </p:nvSpPr>
        <p:spPr>
          <a:xfrm>
            <a:off x="4596725" y="2672650"/>
            <a:ext cx="2162700" cy="19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CNOT</a:t>
            </a:r>
            <a:r>
              <a:rPr lang="en" sz="1700">
                <a:solidFill>
                  <a:schemeClr val="dk1"/>
                </a:solidFill>
              </a:rPr>
              <a:t>|00⟩ = |00⟩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CNOT|01⟩ = |01⟩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CNOT|10⟩ = |11⟩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CNOT|11⟩ = |10⟩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605" name="Google Shape;605;p91"/>
          <p:cNvSpPr txBox="1">
            <a:spLocks noGrp="1"/>
          </p:cNvSpPr>
          <p:nvPr>
            <p:ph type="subTitle" idx="4294967295"/>
          </p:nvPr>
        </p:nvSpPr>
        <p:spPr>
          <a:xfrm>
            <a:off x="1653150" y="1781000"/>
            <a:ext cx="4641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√2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06" name="Google Shape;606;p91"/>
          <p:cNvSpPr txBox="1">
            <a:spLocks noGrp="1"/>
          </p:cNvSpPr>
          <p:nvPr>
            <p:ph type="subTitle" idx="4294967295"/>
          </p:nvPr>
        </p:nvSpPr>
        <p:spPr>
          <a:xfrm>
            <a:off x="1729350" y="1508750"/>
            <a:ext cx="4641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1</a:t>
            </a:r>
            <a:r>
              <a:rPr lang="en" sz="1700" u="sng">
                <a:solidFill>
                  <a:schemeClr val="dk1"/>
                </a:solidFill>
              </a:rPr>
              <a:t> </a:t>
            </a:r>
            <a:endParaRPr sz="1700" u="sng">
              <a:solidFill>
                <a:schemeClr val="dk1"/>
              </a:solidFill>
            </a:endParaRPr>
          </a:p>
        </p:txBody>
      </p:sp>
      <p:cxnSp>
        <p:nvCxnSpPr>
          <p:cNvPr id="607" name="Google Shape;607;p91"/>
          <p:cNvCxnSpPr/>
          <p:nvPr/>
        </p:nvCxnSpPr>
        <p:spPr>
          <a:xfrm>
            <a:off x="1689803" y="1856788"/>
            <a:ext cx="3657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91"/>
          <p:cNvSpPr txBox="1">
            <a:spLocks noGrp="1"/>
          </p:cNvSpPr>
          <p:nvPr>
            <p:ph type="subTitle" idx="4294967295"/>
          </p:nvPr>
        </p:nvSpPr>
        <p:spPr>
          <a:xfrm>
            <a:off x="6941725" y="2787275"/>
            <a:ext cx="2009400" cy="15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CNOT gate is similar to the classical XOR gate.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25" y="1183277"/>
            <a:ext cx="2498175" cy="33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750" y="1307063"/>
            <a:ext cx="5479875" cy="30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2"/>
          <p:cNvSpPr txBox="1">
            <a:spLocks noGrp="1"/>
          </p:cNvSpPr>
          <p:nvPr>
            <p:ph type="title" idx="15"/>
          </p:nvPr>
        </p:nvSpPr>
        <p:spPr>
          <a:xfrm>
            <a:off x="1113675" y="44708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IMPORTANT GATES</a:t>
            </a:r>
            <a:endParaRPr/>
          </a:p>
        </p:txBody>
      </p:sp>
      <p:pic>
        <p:nvPicPr>
          <p:cNvPr id="614" name="Google Shape;61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28" y="1013000"/>
            <a:ext cx="3120549" cy="38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QISKIT</a:t>
            </a:r>
            <a:endParaRPr/>
          </a:p>
        </p:txBody>
      </p:sp>
      <p:sp>
        <p:nvSpPr>
          <p:cNvPr id="620" name="Google Shape;620;p93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93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6222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Qiskit is a library written in python used to programming IBM’s quantum computers.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any quantum system and library. But we recommend qiskit &amp; IBM QE so that you can follow along</a:t>
            </a:r>
            <a:endParaRPr/>
          </a:p>
        </p:txBody>
      </p:sp>
      <p:pic>
        <p:nvPicPr>
          <p:cNvPr id="622" name="Google Shape;622;p93"/>
          <p:cNvPicPr preferRelativeResize="0"/>
          <p:nvPr/>
        </p:nvPicPr>
        <p:blipFill rotWithShape="1">
          <a:blip r:embed="rId3">
            <a:alphaModFix/>
          </a:blip>
          <a:srcRect t="39" b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300" y="659500"/>
            <a:ext cx="3806700" cy="38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6"/>
          <p:cNvSpPr txBox="1">
            <a:spLocks noGrp="1"/>
          </p:cNvSpPr>
          <p:nvPr>
            <p:ph type="ctrTitle"/>
          </p:nvPr>
        </p:nvSpPr>
        <p:spPr>
          <a:xfrm>
            <a:off x="2019450" y="201288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ALGEBRA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Today, we aim to cover the following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67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Vector Spaces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Conjugate transpose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Inner product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Normalization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8"/>
          <p:cNvSpPr txBox="1">
            <a:spLocks noGrp="1"/>
          </p:cNvSpPr>
          <p:nvPr>
            <p:ph type="title"/>
          </p:nvPr>
        </p:nvSpPr>
        <p:spPr>
          <a:xfrm>
            <a:off x="732000" y="39290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Vector Space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1" name="Google Shape;371;p68"/>
          <p:cNvSpPr txBox="1">
            <a:spLocks noGrp="1"/>
          </p:cNvSpPr>
          <p:nvPr>
            <p:ph type="body" idx="4294967295"/>
          </p:nvPr>
        </p:nvSpPr>
        <p:spPr>
          <a:xfrm>
            <a:off x="512600" y="933625"/>
            <a:ext cx="8399400" cy="3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Set V on which two operations + and · are defined, called vector addition and scalar multiplication. </a:t>
            </a:r>
            <a:endParaRPr sz="14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Let u, v, w ∈ V, c, d ∈ </a:t>
            </a:r>
            <a:r>
              <a:rPr lang="en" sz="1400" b="1">
                <a:solidFill>
                  <a:srgbClr val="000000"/>
                </a:solidFill>
              </a:rPr>
              <a:t>ℂ</a:t>
            </a:r>
            <a:r>
              <a:rPr lang="en" sz="1400">
                <a:solidFill>
                  <a:srgbClr val="000000"/>
                </a:solidFill>
              </a:rPr>
              <a:t> ,the set has the following axioms -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u + v ∈ V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u + v = v + u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u + (v + w) = (u + v) + w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The set V contains an additive identity element, denoted by 0, such that 0 + v = v and v + 0 = v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v + x = 0 and x + v = 0 have a solution x in V, called an additive inverse of v, and denoted by - v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 · v ∈ V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 · (u + v) = c · u + c · v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(c + d) · v = c · v + d · v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 · (d · v) = (cd) · v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1 · v = v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Dirac Notation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7" name="Google Shape;377;p69"/>
          <p:cNvSpPr txBox="1">
            <a:spLocks noGrp="1"/>
          </p:cNvSpPr>
          <p:nvPr>
            <p:ph type="body" idx="4294967295"/>
          </p:nvPr>
        </p:nvSpPr>
        <p:spPr>
          <a:xfrm>
            <a:off x="853375" y="1295375"/>
            <a:ext cx="7669800" cy="3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78" name="Google Shape;378;p69"/>
          <p:cNvSpPr txBox="1">
            <a:spLocks noGrp="1"/>
          </p:cNvSpPr>
          <p:nvPr>
            <p:ph type="body" idx="4294967295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In QM, we use the bra-ket notation.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Here, you’ll see vectors written as: |v⟩ </a:t>
            </a:r>
            <a:br>
              <a:rPr lang="en" sz="1700">
                <a:solidFill>
                  <a:srgbClr val="000000"/>
                </a:solidFill>
              </a:rPr>
            </a:br>
            <a:r>
              <a:rPr lang="en" sz="1700">
                <a:solidFill>
                  <a:srgbClr val="000000"/>
                </a:solidFill>
              </a:rPr>
              <a:t>This is called a ket-vector: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/>
            </a:r>
            <a:br>
              <a:rPr lang="en" sz="1700">
                <a:solidFill>
                  <a:srgbClr val="000000"/>
                </a:solidFill>
              </a:rPr>
            </a:br>
            <a:r>
              <a:rPr lang="en" sz="1700">
                <a:solidFill>
                  <a:srgbClr val="000000"/>
                </a:solidFill>
              </a:rPr>
              <a:t>It’s essentially a column vector consisting of two complex elements.</a:t>
            </a:r>
            <a:br>
              <a:rPr lang="en" sz="1700">
                <a:solidFill>
                  <a:srgbClr val="000000"/>
                </a:solidFill>
              </a:rPr>
            </a:br>
            <a:r>
              <a:rPr lang="en" sz="1700">
                <a:solidFill>
                  <a:srgbClr val="000000"/>
                </a:solidFill>
              </a:rPr>
              <a:t>	</a:t>
            </a:r>
            <a:br>
              <a:rPr lang="en" sz="1700">
                <a:solidFill>
                  <a:srgbClr val="000000"/>
                </a:solidFill>
              </a:rPr>
            </a:br>
            <a:r>
              <a:rPr lang="en" sz="1700">
                <a:solidFill>
                  <a:srgbClr val="000000"/>
                </a:solidFill>
              </a:rPr>
              <a:t>	|v⟩ =                     = 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We’ll explain bra-vector in the later slides.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79" name="Google Shape;379;p69"/>
          <p:cNvSpPr/>
          <p:nvPr/>
        </p:nvSpPr>
        <p:spPr>
          <a:xfrm>
            <a:off x="1954225" y="3468738"/>
            <a:ext cx="826500" cy="7923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69"/>
          <p:cNvSpPr/>
          <p:nvPr/>
        </p:nvSpPr>
        <p:spPr>
          <a:xfrm>
            <a:off x="3222925" y="3468738"/>
            <a:ext cx="826500" cy="7923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2+3i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5i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Matrix time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6" name="Google Shape;386;p70"/>
          <p:cNvSpPr txBox="1">
            <a:spLocks noGrp="1"/>
          </p:cNvSpPr>
          <p:nvPr>
            <p:ph type="body" idx="4294967295"/>
          </p:nvPr>
        </p:nvSpPr>
        <p:spPr>
          <a:xfrm>
            <a:off x="1639900" y="1423800"/>
            <a:ext cx="62523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operations we define on matrices are extremely important in quantum mechanics and quantum computing!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Matrices are how we will represent qubits, and build the quantum gates that will manipulate these qubits.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We’ll talk about that in some time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E6E6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Matrix time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2" name="Google Shape;392;p71"/>
          <p:cNvSpPr txBox="1">
            <a:spLocks noGrp="1"/>
          </p:cNvSpPr>
          <p:nvPr>
            <p:ph type="body" idx="4294967295"/>
          </p:nvPr>
        </p:nvSpPr>
        <p:spPr>
          <a:xfrm>
            <a:off x="1639900" y="1423800"/>
            <a:ext cx="6252300" cy="2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CONJUGATE TRANSPOSE (</a:t>
            </a:r>
            <a:r>
              <a:rPr lang="en" baseline="3000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†</a:t>
            </a:r>
            <a:r>
              <a:rPr lang="en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)</a:t>
            </a:r>
            <a:endParaRPr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Conjugate transpose of matrix A = A</a:t>
            </a:r>
            <a:r>
              <a:rPr lang="en" sz="1700" baseline="30000">
                <a:solidFill>
                  <a:srgbClr val="000000"/>
                </a:solidFill>
              </a:rPr>
              <a:t>† </a:t>
            </a:r>
            <a:r>
              <a:rPr lang="en" sz="1200" i="1">
                <a:solidFill>
                  <a:srgbClr val="000000"/>
                </a:solidFill>
              </a:rPr>
              <a:t>(pronounced A dagger)</a:t>
            </a:r>
            <a:endParaRPr sz="1200" i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For an m×n matrix A, A</a:t>
            </a:r>
            <a:r>
              <a:rPr lang="en" sz="1700" baseline="30000">
                <a:solidFill>
                  <a:srgbClr val="000000"/>
                </a:solidFill>
              </a:rPr>
              <a:t>†</a:t>
            </a:r>
            <a:r>
              <a:rPr lang="en" sz="1700">
                <a:solidFill>
                  <a:srgbClr val="000000"/>
                </a:solidFill>
              </a:rPr>
              <a:t> is an n×m matrix such that</a:t>
            </a:r>
            <a:endParaRPr sz="17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A</a:t>
            </a:r>
            <a:r>
              <a:rPr lang="en" sz="1700" baseline="30000">
                <a:solidFill>
                  <a:srgbClr val="000000"/>
                </a:solidFill>
              </a:rPr>
              <a:t>† </a:t>
            </a:r>
            <a:r>
              <a:rPr lang="en" sz="1700">
                <a:solidFill>
                  <a:srgbClr val="000000"/>
                </a:solidFill>
              </a:rPr>
              <a:t>[ i ] [ j ] = A</a:t>
            </a:r>
            <a:r>
              <a:rPr lang="en" sz="1700" baseline="30000">
                <a:solidFill>
                  <a:srgbClr val="000000"/>
                </a:solidFill>
              </a:rPr>
              <a:t>*</a:t>
            </a:r>
            <a:r>
              <a:rPr lang="en" sz="1700">
                <a:solidFill>
                  <a:srgbClr val="000000"/>
                </a:solidFill>
              </a:rPr>
              <a:t>[ j ] [ i ]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93" name="Google Shape;393;p71"/>
          <p:cNvSpPr/>
          <p:nvPr/>
        </p:nvSpPr>
        <p:spPr>
          <a:xfrm>
            <a:off x="2229750" y="3738700"/>
            <a:ext cx="885300" cy="9318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94" name="Google Shape;394;p71"/>
          <p:cNvGraphicFramePr/>
          <p:nvPr/>
        </p:nvGraphicFramePr>
        <p:xfrm>
          <a:off x="2229738" y="3738700"/>
          <a:ext cx="885300" cy="961584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885300"/>
              </a:tblGrid>
              <a:tr h="46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+ i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 + 4i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95" name="Google Shape;395;p71"/>
          <p:cNvSpPr txBox="1"/>
          <p:nvPr/>
        </p:nvSpPr>
        <p:spPr>
          <a:xfrm>
            <a:off x="1639900" y="3981400"/>
            <a:ext cx="51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71"/>
          <p:cNvSpPr/>
          <p:nvPr/>
        </p:nvSpPr>
        <p:spPr>
          <a:xfrm>
            <a:off x="4812325" y="3981400"/>
            <a:ext cx="1853100" cy="446400"/>
          </a:xfrm>
          <a:prstGeom prst="bracketPai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97" name="Google Shape;397;p71"/>
          <p:cNvGraphicFramePr/>
          <p:nvPr/>
        </p:nvGraphicFramePr>
        <p:xfrm>
          <a:off x="4838813" y="3981400"/>
          <a:ext cx="1800100" cy="480792"/>
        </p:xfrm>
        <a:graphic>
          <a:graphicData uri="http://schemas.openxmlformats.org/drawingml/2006/table">
            <a:tbl>
              <a:tblPr>
                <a:noFill/>
                <a:tableStyleId>{C30B4C37-6E1A-4486-B00D-9638ABD0101B}</a:tableStyleId>
              </a:tblPr>
              <a:tblGrid>
                <a:gridCol w="781050"/>
                <a:gridCol w="1019050"/>
              </a:tblGrid>
              <a:tr h="44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2 - i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3 - 4i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98" name="Google Shape;398;p71"/>
          <p:cNvSpPr txBox="1"/>
          <p:nvPr/>
        </p:nvSpPr>
        <p:spPr>
          <a:xfrm>
            <a:off x="4046475" y="3981400"/>
            <a:ext cx="695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700" baseline="30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†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1736</Words>
  <PresentationFormat>On-screen Show (16:9)</PresentationFormat>
  <Paragraphs>282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Oswald Medium</vt:lpstr>
      <vt:lpstr>Raleway ExtraBold</vt:lpstr>
      <vt:lpstr>Open Sans</vt:lpstr>
      <vt:lpstr>Oswald</vt:lpstr>
      <vt:lpstr>Helvetica Neue Light</vt:lpstr>
      <vt:lpstr>Times New Roman</vt:lpstr>
      <vt:lpstr>Raleway Black</vt:lpstr>
      <vt:lpstr>Muli</vt:lpstr>
      <vt:lpstr>Roboto</vt:lpstr>
      <vt:lpstr>Simple Light</vt:lpstr>
      <vt:lpstr>Cybersecurity Agency by Slidesgo</vt:lpstr>
      <vt:lpstr>Cybersecurity Agency by Slidesgo</vt:lpstr>
      <vt:lpstr>Intro to Quantum Computing </vt:lpstr>
      <vt:lpstr>Slide 2</vt:lpstr>
      <vt:lpstr>Slide 3</vt:lpstr>
      <vt:lpstr>LINEAR ALGEBRA</vt:lpstr>
      <vt:lpstr>Today, we aim to cover the following</vt:lpstr>
      <vt:lpstr>Vector Space</vt:lpstr>
      <vt:lpstr>Dirac Notation</vt:lpstr>
      <vt:lpstr>Matrix time</vt:lpstr>
      <vt:lpstr>Matrix time</vt:lpstr>
      <vt:lpstr>CONJUGATE TRANSPOSE BUT QUANTUM (spooky ghost noises)  </vt:lpstr>
      <vt:lpstr>Linear Transformations</vt:lpstr>
      <vt:lpstr>Matrix time: Eigen-stuff</vt:lpstr>
      <vt:lpstr>Matrix time</vt:lpstr>
      <vt:lpstr>Matrix time</vt:lpstr>
      <vt:lpstr>Matrix time</vt:lpstr>
      <vt:lpstr>UNITARY MATRIX</vt:lpstr>
      <vt:lpstr>QUANTUM GATES </vt:lpstr>
      <vt:lpstr>What is a state of a quantum mechanical particle?</vt:lpstr>
      <vt:lpstr>BASIS STATES</vt:lpstr>
      <vt:lpstr>Qubits!</vt:lpstr>
      <vt:lpstr>Measurement?</vt:lpstr>
      <vt:lpstr>SUPERPOSITION</vt:lpstr>
      <vt:lpstr>Matrix Representation of a qubit</vt:lpstr>
      <vt:lpstr>Bloch Sphere</vt:lpstr>
      <vt:lpstr>Basis vectors of 2 qubits systems</vt:lpstr>
      <vt:lpstr>ENTANGLEMENT</vt:lpstr>
      <vt:lpstr>QUANTUM GATES</vt:lpstr>
      <vt:lpstr>PAULI GATES</vt:lpstr>
      <vt:lpstr>OTHER IMPORTANT GATES</vt:lpstr>
      <vt:lpstr>OTHER IMPORTANT GATES</vt:lpstr>
      <vt:lpstr>QISKIT</vt:lpstr>
      <vt:lpstr>THANK YOU &amp; QnA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Quantum Computing </dc:title>
  <cp:lastModifiedBy>ASUS</cp:lastModifiedBy>
  <cp:revision>39</cp:revision>
  <dcterms:modified xsi:type="dcterms:W3CDTF">2022-11-26T09:38:47Z</dcterms:modified>
</cp:coreProperties>
</file>